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8"/>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41" r:id="rId24"/>
    <p:sldId id="330" r:id="rId25"/>
    <p:sldId id="307" r:id="rId26"/>
    <p:sldId id="304" r:id="rId27"/>
    <p:sldId id="306" r:id="rId28"/>
    <p:sldId id="312" r:id="rId29"/>
    <p:sldId id="319" r:id="rId30"/>
    <p:sldId id="328" r:id="rId31"/>
    <p:sldId id="333" r:id="rId32"/>
    <p:sldId id="313" r:id="rId33"/>
    <p:sldId id="331" r:id="rId34"/>
    <p:sldId id="332" r:id="rId35"/>
    <p:sldId id="324" r:id="rId36"/>
    <p:sldId id="325" r:id="rId37"/>
    <p:sldId id="329" r:id="rId38"/>
    <p:sldId id="334" r:id="rId39"/>
    <p:sldId id="335" r:id="rId40"/>
    <p:sldId id="336" r:id="rId41"/>
    <p:sldId id="318" r:id="rId42"/>
    <p:sldId id="337" r:id="rId43"/>
    <p:sldId id="338" r:id="rId44"/>
    <p:sldId id="339" r:id="rId45"/>
    <p:sldId id="340" r:id="rId46"/>
    <p:sldId id="314" r:id="rId47"/>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64444" autoAdjust="0"/>
  </p:normalViewPr>
  <p:slideViewPr>
    <p:cSldViewPr>
      <p:cViewPr>
        <p:scale>
          <a:sx n="125" d="100"/>
          <a:sy n="125" d="100"/>
        </p:scale>
        <p:origin x="1422" y="-51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unfässt die Szenenrekonstruktion und Kamerakalibrierung aus heterogenen stereoskopischen Bildquellen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dieser Programme ist es Maschine die fähigkkeit beizubringen räumliche objekte erkennen zu können und anhand dieser Entscheidungen zu treffen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Eine Szenenrekonstruktion ist in 3 Bereiche eingeteilt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Bildaufnahme: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eben beschrieben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Als zweites folgt die Bildverarbeitung</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Bildanalyse:</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Hier beginnt der eigentliche Algorithmus</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pPr lvl="1"/>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Dies geschieht über den sogenannten Acht-Punkte-Algorithmus</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Die Fundamentalmatrix besitzt 9 unbekannte</a:t>
            </a:r>
          </a:p>
          <a:p>
            <a:pPr lvl="2"/>
            <a:endParaRPr lang="de-DE" sz="1200" kern="1200" dirty="0">
              <a:solidFill>
                <a:schemeClr val="tx1"/>
              </a:solidFill>
              <a:effectLst/>
              <a:latin typeface="Arial" charset="0"/>
              <a:ea typeface="ＭＳ Ｐゴシック" pitchFamily="-112" charset="-128"/>
              <a:cs typeface="+mn-cs"/>
            </a:endParaRPr>
          </a:p>
          <a:p>
            <a:pPr lvl="2"/>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pPr lvl="2"/>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an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extrinsischen Kameraparameter werden bezüglich einer Kamera zur anderen bestimmt</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pPr lvl="0"/>
            <a:endParaRPr lang="de-DE" sz="1200" kern="1200" dirty="0">
              <a:solidFill>
                <a:schemeClr val="tx1"/>
              </a:solidFill>
              <a:effectLst/>
              <a:latin typeface="Arial" charset="0"/>
              <a:ea typeface="ＭＳ Ｐゴシック" pitchFamily="-112" charset="-128"/>
              <a:cs typeface="+mn-cs"/>
            </a:endParaRP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(Vllt hier kurz das Geogebramodell aufzeigen)(30 sec nicht mehr!!)</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ersten beiden Lösungen wird C‘ um 180° gedreht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(Arbeitsprozess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extrinsischen Kameraparameter bekannt, so fehlt nun noch ein Verfahren, mit welchem die 3D-Szenenpunkte aus den Bildpunkten rekonstruiert werden können.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 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pPr lvl="0"/>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erstes kommt die Bildaufnahme:</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beiden Kameras wurden in einem externen Programm einzeln kalibriert um so die intrinsnschen Kameraparameter zu erhalten.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Danach wurden Bilder der Szene aufgenommen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Bildverarbeitung:</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 Detektion von markanten Punkten in beiden Bildern wurde ein bereits vorhandener Algorithmus verwendet. Das Ergebnis sind die in der Stereoaufnahme gelb bezifferten Stellen.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sind korrespondierende Punkte gefunden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Es muss von Bildfehlern wie Bildrauschen ausgegangen werden und damiteinhergehend auch mit Fehlern bei der eingägnlichen Korrespondenzanalyse (auf Fehler hinweisen im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Liegt beispielsweise bei der Bestimmung von korrespondierenden Punkten eine detektierte Ecke zwischen zwei Pixel, so kann optisches Rauschen, dazu führen dass diese Ecke in gleichen Bildern an verschiedenen Pixel erkannt wird.</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pPr lvl="1"/>
            <a:endParaRPr lang="de-DE" sz="1200" kern="1200" dirty="0">
              <a:solidFill>
                <a:schemeClr val="tx1"/>
              </a:solidFill>
              <a:effectLst/>
              <a:latin typeface="Arial" charset="0"/>
              <a:ea typeface="ＭＳ Ｐゴシック" pitchFamily="-112" charset="-128"/>
              <a:cs typeface="+mn-cs"/>
            </a:endParaRPr>
          </a:p>
          <a:p>
            <a:pPr marL="171450" indent="-171450">
              <a:buFont typeface="Wingdings" panose="05000000000000000000" pitchFamily="2" charset="2"/>
              <a:buChar char="à"/>
            </a:pPr>
            <a:r>
              <a:rPr lang="de-DE" sz="1200" kern="1200" dirty="0">
                <a:solidFill>
                  <a:schemeClr val="tx1"/>
                </a:solidFill>
                <a:effectLst/>
                <a:latin typeface="Arial" charset="0"/>
                <a:ea typeface="ＭＳ Ｐゴシック" pitchFamily="-112" charset="-128"/>
                <a:cs typeface="+mn-cs"/>
              </a:rPr>
              <a:t>Das führt dazu, dass die epipolaren Bedinungen nicht mehr erfüllt werden (FORMEL ERSCHEINEN LASSEN)</a:t>
            </a:r>
          </a:p>
          <a:p>
            <a:pPr marL="171450" indent="-171450">
              <a:buFont typeface="Wingdings" panose="05000000000000000000" pitchFamily="2" charset="2"/>
              <a:buChar char="à"/>
            </a:pPr>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ungenauigkeiten können auswirkungen auf die zwischenresultate des Algorithmus haben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Zurück zum Algorithmus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Bildanalyse startet der Szenenenrekonstruktionsalgorithmus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Unterschied zum synthetischen Beispiel ist, dass die eingehenden Bilddaten aus der Korrespondenzanalyse normiert werden.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eingehenden Bilddaten werden so normiert, dass sich ihr durschnittlicher Abstand zum Ursprung bei sqrt(2) befindet. (Am Bild zeigen)</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aus den normierten Koordinaten bestimmt worden, wird sie wieder denormalisiert)</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Bild wieder ausblenden !!!</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Bevor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F ist nur dann eine gültige F wenn sie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aber spätestens für das hier benutzte Verfahren der Triangulierung eindeutige Epipole gefordert werden, wird F so manipuliert, dass sie wieder eine Singuläre Matrix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Aus der Fundamentalmatrix wird dann wieder die essentielle Matrix abgeleitet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Ist die Fundamentalmatrix Singulär ist auch die essentielle Matrix singulär sofern sie aus F berechnet wurde.</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Als letztes folgt noch die Triangulierung.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Für dieses Verfahren muss F bekannt sein und die Epipole eine eindeutige Lösung erbringen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(Umriss des Verfahrens in die Zusatzfolien)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Im Algorithmus wurde ein lineares Triangulierungsverfahren nach Hartley and Zisserman verwendet.</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Im fogenden wurde der Algororithmus noch auf Bilder unterschiedlicher Auflösung angewandt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Sensor hat eine maximale Auflösung.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Anzahl und Größe der Einzelnen Sensorelemente variiert mit den Größen der Sensorchips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Veranderung der Auosung kann auch eine Anderung der Seitenverhaltnisse mit einschließen. Andert sich das Seitenverhaltnis so wird der Bereich der lichtempndlichen Flache auf dem Sensor beschrankt</a:t>
            </a:r>
          </a:p>
          <a:p>
            <a:pPr lvl="0"/>
            <a:r>
              <a:rPr lang="de-DE" sz="1200" kern="1200" dirty="0">
                <a:solidFill>
                  <a:schemeClr val="tx1"/>
                </a:solidFill>
                <a:effectLst/>
                <a:latin typeface="Arial" charset="0"/>
                <a:ea typeface="ＭＳ Ｐゴシック" pitchFamily="-112" charset="-128"/>
                <a:cs typeface="+mn-cs"/>
              </a:rPr>
              <a:t>Wird nun die Auflösung einer Kamera verändert, welche Auswirkungen hat das auf den Szenenrekonstruktionsalgorithmus???</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das Sensorkoordintansystem an der Beschaffenheit der Sensorelemente orientiert.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anderen Koordinatensysteme bleiben gleich</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Mit der Auflösung ändert sich die Anzahl und die Größe der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Ort auf dem Sensor an welchem der bildpunkt abgebildet wird bleibt jedoch der selbe (Hier zweites Bild einblenden.)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Skalierung des Sensorkoordinatensystems bedeutet, dass sich die Brennweite in Pixeleinheiten gegeben ändert, jedoch ändert sich nicht die effektive Brennweite in Millimeter.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Würde bedeuten, dass sich die Kamera von der Bildebene entfernt hat</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hat sie aber effektiv nicht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dennoch verändert sich durch die skalierung der Pixel effektiv die Bildgröße</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Wikrung auf das Ergebnis</a:t>
            </a: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Unterschiedliche K haben keine Auswirkung</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Im folgenden werden noch einige Ausblicke vorgestellt.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Anhand dieser Tiefe kann eine Tiefenkarte erstellt werden</a:t>
            </a:r>
          </a:p>
          <a:p>
            <a:r>
              <a:rPr lang="de-DE" sz="1200" kern="1200" dirty="0">
                <a:solidFill>
                  <a:schemeClr val="tx1"/>
                </a:solidFill>
                <a:effectLst/>
                <a:latin typeface="Arial" charset="0"/>
                <a:ea typeface="ＭＳ Ｐゴシック" pitchFamily="-112" charset="-128"/>
                <a:cs typeface="+mn-cs"/>
              </a:rPr>
              <a:t> </a:t>
            </a:r>
          </a:p>
          <a:p>
            <a:pPr lvl="0"/>
            <a:r>
              <a:rPr lang="de-DE" sz="1200" kern="1200" dirty="0">
                <a:solidFill>
                  <a:schemeClr val="tx1"/>
                </a:solidFill>
                <a:effectLst/>
                <a:latin typeface="Arial" charset="0"/>
                <a:ea typeface="ＭＳ Ｐゴシック" pitchFamily="-112" charset="-128"/>
                <a:cs typeface="+mn-cs"/>
              </a:rPr>
              <a:t> Die meisten Rektifizierungsalgorithmen setzten zwei bilder gleicher Auflösung vorraus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Um dem entgegenzuwirken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Drohnen zur Landvermessung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Drohnen sind häufig mit zwei unterschiedlichen Kameras ausgestattet, beispielsweise infrarot und RGB somit wäre eine instantane Szenenrekonstruktion durch die Bilder beider Kameras möglich, einsparnis bei der beschaffung teurer Hardware.</a:t>
            </a:r>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r>
              <a:rPr lang="de-DE" sz="1200" kern="1200" dirty="0">
                <a:solidFill>
                  <a:schemeClr val="tx1"/>
                </a:solidFill>
                <a:effectLst/>
                <a:latin typeface="Arial" charset="0"/>
                <a:ea typeface="ＭＳ Ｐゴシック" pitchFamily="-112" charset="-128"/>
                <a:cs typeface="+mn-cs"/>
              </a:rPr>
              <a:t>Dies gilt weiter zu verfolgen</a:t>
            </a: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 Des Weiteren gilt es noch eine eigene einzelkamerakalibrierung zu implementieren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Kurz anreißen der Funktion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Solche Anwendugen basieren auf der sogenannten Szenenrekonstruktion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Bei der Szenenrekonstruktion wird die 3D Tiefeninformation aus durch Kameras aufgenommenen 2D-Bilddaten rekonstruktiert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 die Bildtiefe aus einem Bild nicht erkennabr ist, wurde in dieser Arbeit mit stereoskopischen Aufnahmen gearbeitet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Anwendung findet dies beispielsweise bei Drohenen welche oft zwei verschiedene Kameras haben.</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eine hochauflösende RGB Kamera und infrarotkamera für Tiefenmessungen mit meist deutlich niedrigeren Auflösung</a:t>
            </a:r>
          </a:p>
          <a:p>
            <a:pPr lvl="1"/>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Könnten die Szene instantan mit beiden Kamerabildern rekonstruiert werden, wird die nachbearbeitung und das von hand mappen erleichtert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Talks: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pPr lvl="0"/>
            <a:r>
              <a:rPr lang="de-DE" sz="1200" kern="1200" dirty="0">
                <a:solidFill>
                  <a:schemeClr val="tx1"/>
                </a:solidFill>
                <a:effectLst/>
                <a:latin typeface="Arial" charset="0"/>
                <a:ea typeface="ＭＳ Ｐゴシック" pitchFamily="-112" charset="-128"/>
                <a:cs typeface="+mn-cs"/>
              </a:rPr>
              <a:t>Aufbau des Algoroithmus an einem selbst erstellen Beispiels.</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Reale Rekonstruktion:</a:t>
            </a:r>
          </a:p>
          <a:p>
            <a:pPr lvl="0"/>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Unterschiedlicher Auflösungen:</a:t>
            </a:r>
          </a:p>
          <a:p>
            <a:pPr lvl="0"/>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pPr lvl="0"/>
            <a:r>
              <a:rPr lang="de-DE" sz="1200" kern="1200" dirty="0">
                <a:solidFill>
                  <a:schemeClr val="tx1"/>
                </a:solidFill>
                <a:effectLst/>
                <a:latin typeface="Arial" charset="0"/>
                <a:ea typeface="ＭＳ Ｐゴシック" pitchFamily="-112" charset="-128"/>
                <a:cs typeface="+mn-cs"/>
              </a:rPr>
              <a:t>Zuerst wird geklärt wie ein 3D-Punkt im raum auf einen 2D-Punkt auf dem Sensor abgebildet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Vereinfacht gesprochen entsteht das Abbild eines der abgebildeten Eckpunkte indem eine Verbindungsgerade von eben diesem Punktmit dem Kamerazetrum C gebildet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entstehende Schnittpunkt mit der Bildebene bildet den Bildpunkt.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Auf der Bildebene gibts es zwei verschiedene Koordinatensysteme, dass Bildebenenkoordinatensystem I in mm und das Sensorkoordinatensystem S in Pixel</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a:solidFill>
                  <a:schemeClr val="tx1"/>
                </a:solidFill>
                <a:effectLst/>
                <a:latin typeface="Arial" charset="0"/>
                <a:ea typeface="ＭＳ Ｐゴシック" pitchFamily="-112" charset="-128"/>
                <a:cs typeface="+mn-cs"/>
              </a:rPr>
              <a:t>	Ein Bildpunkt wird in der Regel in Sensorkoordinaten gegeben</a:t>
            </a:r>
            <a:endParaRPr lang="de-DE" sz="1200" kern="1200" dirty="0">
              <a:solidFill>
                <a:schemeClr val="tx1"/>
              </a:solidFill>
              <a:effectLst/>
              <a:latin typeface="Arial" charset="0"/>
              <a:ea typeface="ＭＳ Ｐゴシック" pitchFamily="-112" charset="-128"/>
              <a:cs typeface="+mn-cs"/>
            </a:endParaRP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Translation C besteht.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Diese beinhaltet die Brennweite zeta und wird in der Matrix K_0 fesgehalten. </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des bildes erklären, danach nächstes Bild)</a:t>
            </a:r>
          </a:p>
          <a:p>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Matrix T beinhaltet eine Transformation der Matrixeinheiten in die Pixeleinheiten des Sensorkoordiantensystemsmit k_x und k_y und die Verschiebung des Ursprungs in eine der Ecken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Zusammen ergeben sie die Kameramatrix K</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ÜBERLEITUNG:</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In unserem Beispiel wird ein Punkt in zwei Kameras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 Hierzu bedienen wir uns der sogenannten Epipolargeometrie</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Vekoren M,C und C‘ bilden die sogenannte Epipolarebene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Ebene fässt die geometrischen Bedingungen einer Abbildung eines Objektpunktes in zwei Kameras zusammen.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NÄCHSTES BILD</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Sprich: Ein Bildpunkt mi auf der Bildebene I und C bilden eine Gerade.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 Jeder dieser Punkte wird nun wiederum auf I‘ projiziert.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die Fundamentalmatrix F ist eine singuläre 3x3-Matrix.</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Die informationen von P und P‘ sind in F enthalten.</a:t>
            </a:r>
          </a:p>
          <a:p>
            <a:pPr lvl="1"/>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pPr lvl="0"/>
            <a:endParaRPr lang="de-DE" sz="1200" kern="1200" dirty="0">
              <a:solidFill>
                <a:schemeClr val="tx1"/>
              </a:solidFill>
              <a:effectLst/>
              <a:latin typeface="Arial" charset="0"/>
              <a:ea typeface="ＭＳ Ｐゴシック" pitchFamily="-112" charset="-128"/>
              <a:cs typeface="+mn-cs"/>
            </a:endParaRPr>
          </a:p>
          <a:p>
            <a:pPr lvl="1"/>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lvl="1"/>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Vektoren welche F und F^T Null werden lassen bilden die Epipole.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Gleichungen unten rechts sagen aus das wenn F bekannt ist die jeweiligen Eipolarlinien zu Bildpunkten bestimmt werden können.</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lvl="0"/>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Algorithmus wurde zuerst anhand eines synthetischen Beispiels implementiert</a:t>
            </a:r>
          </a:p>
          <a:p>
            <a:pPr lvl="0"/>
            <a:endParaRPr lang="de-DE" sz="1200" kern="1200" dirty="0">
              <a:solidFill>
                <a:schemeClr val="tx1"/>
              </a:solidFill>
              <a:effectLst/>
              <a:latin typeface="Arial" charset="0"/>
              <a:ea typeface="ＭＳ Ｐゴシック" pitchFamily="-112" charset="-128"/>
              <a:cs typeface="+mn-cs"/>
            </a:endParaRPr>
          </a:p>
          <a:p>
            <a:pPr lvl="0"/>
            <a:r>
              <a:rPr lang="de-DE" sz="1200" kern="1200" dirty="0">
                <a:solidFill>
                  <a:schemeClr val="tx1"/>
                </a:solidFill>
                <a:effectLst/>
                <a:latin typeface="Arial" charset="0"/>
                <a:ea typeface="ＭＳ Ｐゴシック" pitchFamily="-112" charset="-128"/>
                <a:cs typeface="+mn-cs"/>
              </a:rPr>
              <a:t>Der Quader wurde mathematisch auf die Bildebenen zweier beliebig platzierter Kameras projiziert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30.06.2018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30.06.2018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30.06.2018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30.06.2018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30.06.2018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30.06.2018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2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3.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emf"/><Relationship Id="rId9" Type="http://schemas.openxmlformats.org/officeDocument/2006/relationships/image" Target="../media/image81.emf"/></Relationships>
</file>

<file path=ppt/slides/_rels/slide3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s/_rels/slide34.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3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3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4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emf"/><Relationship Id="rId4" Type="http://schemas.openxmlformats.org/officeDocument/2006/relationships/image" Target="../media/image12.PNG"/><Relationship Id="rId9"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7" name="Picture 16">
            <a:extLst>
              <a:ext uri="{FF2B5EF4-FFF2-40B4-BE49-F238E27FC236}">
                <a16:creationId xmlns:a16="http://schemas.microsoft.com/office/drawing/2014/main" id="{0564302A-B83A-4E84-8E82-56C274D4A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970" y="1273546"/>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91403"/>
            <a:ext cx="7427156" cy="1872208"/>
          </a:xfrm>
          <a:prstGeom prst="rect">
            <a:avLst/>
          </a:prstGeom>
        </p:spPr>
      </p:pic>
      <p:grpSp>
        <p:nvGrpSpPr>
          <p:cNvPr id="5" name="Group 4">
            <a:extLst>
              <a:ext uri="{FF2B5EF4-FFF2-40B4-BE49-F238E27FC236}">
                <a16:creationId xmlns:a16="http://schemas.microsoft.com/office/drawing/2014/main" id="{172D3CE7-3BB4-4586-980D-CCF0FE6D8CD0}"/>
              </a:ext>
            </a:extLst>
          </p:cNvPr>
          <p:cNvGrpSpPr/>
          <p:nvPr/>
        </p:nvGrpSpPr>
        <p:grpSpPr>
          <a:xfrm>
            <a:off x="9280372" y="2662871"/>
            <a:ext cx="3064746" cy="2253482"/>
            <a:chOff x="3004470" y="2245961"/>
            <a:chExt cx="3064746" cy="2253482"/>
          </a:xfrm>
        </p:grpSpPr>
        <p:pic>
          <p:nvPicPr>
            <p:cNvPr id="3" name="Picture 2">
              <a:extLst>
                <a:ext uri="{FF2B5EF4-FFF2-40B4-BE49-F238E27FC236}">
                  <a16:creationId xmlns:a16="http://schemas.microsoft.com/office/drawing/2014/main" id="{A9857C10-CBD3-460F-8A03-00FE3A66ED73}"/>
                </a:ext>
              </a:extLst>
            </p:cNvPr>
            <p:cNvPicPr>
              <a:picLocks noChangeAspect="1"/>
            </p:cNvPicPr>
            <p:nvPr/>
          </p:nvPicPr>
          <p:blipFill>
            <a:blip r:embed="rId5"/>
            <a:stretch>
              <a:fillRect/>
            </a:stretch>
          </p:blipFill>
          <p:spPr>
            <a:xfrm>
              <a:off x="3004470" y="2245961"/>
              <a:ext cx="3064746" cy="1164636"/>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B7B49987-6E4E-428E-9911-44E7BA4E2ADD}"/>
                </a:ext>
              </a:extLst>
            </p:cNvPr>
            <p:cNvPicPr>
              <a:picLocks noChangeAspect="1"/>
            </p:cNvPicPr>
            <p:nvPr/>
          </p:nvPicPr>
          <p:blipFill>
            <a:blip r:embed="rId6"/>
            <a:stretch>
              <a:fillRect/>
            </a:stretch>
          </p:blipFill>
          <p:spPr>
            <a:xfrm>
              <a:off x="3004470" y="3356990"/>
              <a:ext cx="3064746" cy="114245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pic>
      </p:grpSp>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081088"/>
            <a:ext cx="9144001" cy="3021182"/>
          </a:xfrm>
          <a:prstGeom prst="rect">
            <a:avLst/>
          </a:prstGeom>
        </p:spPr>
      </p:pic>
      <p:pic>
        <p:nvPicPr>
          <p:cNvPr id="6" name="Picture 5">
            <a:extLst>
              <a:ext uri="{FF2B5EF4-FFF2-40B4-BE49-F238E27FC236}">
                <a16:creationId xmlns:a16="http://schemas.microsoft.com/office/drawing/2014/main" id="{C4F8987D-B32A-4A73-AABF-A65188FC2744}"/>
              </a:ext>
            </a:extLst>
          </p:cNvPr>
          <p:cNvPicPr>
            <a:picLocks noChangeAspect="1"/>
          </p:cNvPicPr>
          <p:nvPr/>
        </p:nvPicPr>
        <p:blipFill>
          <a:blip r:embed="rId4"/>
          <a:stretch>
            <a:fillRect/>
          </a:stretch>
        </p:blipFill>
        <p:spPr>
          <a:xfrm>
            <a:off x="-2" y="4005064"/>
            <a:ext cx="9144001" cy="2998001"/>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77" y="4157181"/>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grpSp>
        <p:nvGrpSpPr>
          <p:cNvPr id="9" name="Group 8">
            <a:extLst>
              <a:ext uri="{FF2B5EF4-FFF2-40B4-BE49-F238E27FC236}">
                <a16:creationId xmlns:a16="http://schemas.microsoft.com/office/drawing/2014/main" id="{04C417DC-93F1-4564-86AC-57EE50C37BE5}"/>
              </a:ext>
            </a:extLst>
          </p:cNvPr>
          <p:cNvGrpSpPr/>
          <p:nvPr/>
        </p:nvGrpSpPr>
        <p:grpSpPr>
          <a:xfrm>
            <a:off x="231238" y="1955560"/>
            <a:ext cx="8681524" cy="3348164"/>
            <a:chOff x="179512" y="1936442"/>
            <a:chExt cx="8681524" cy="3348164"/>
          </a:xfrm>
        </p:grpSpPr>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pic>
          <p:nvPicPr>
            <p:cNvPr id="2" name="Picture 1">
              <a:extLst>
                <a:ext uri="{FF2B5EF4-FFF2-40B4-BE49-F238E27FC236}">
                  <a16:creationId xmlns:a16="http://schemas.microsoft.com/office/drawing/2014/main" id="{A292117A-C22D-452D-97E2-F31E72AE5619}"/>
                </a:ext>
              </a:extLst>
            </p:cNvPr>
            <p:cNvPicPr>
              <a:picLocks noChangeAspect="1"/>
            </p:cNvPicPr>
            <p:nvPr/>
          </p:nvPicPr>
          <p:blipFill>
            <a:blip r:embed="rId9"/>
            <a:stretch>
              <a:fillRect/>
            </a:stretch>
          </p:blipFill>
          <p:spPr>
            <a:xfrm>
              <a:off x="2699792" y="2614151"/>
              <a:ext cx="2377050" cy="1254400"/>
            </a:xfrm>
            <a:prstGeom prst="rect">
              <a:avLst/>
            </a:prstGeom>
          </p:spPr>
        </p:pic>
        <p:pic>
          <p:nvPicPr>
            <p:cNvPr id="5" name="Picture 4">
              <a:extLst>
                <a:ext uri="{FF2B5EF4-FFF2-40B4-BE49-F238E27FC236}">
                  <a16:creationId xmlns:a16="http://schemas.microsoft.com/office/drawing/2014/main" id="{634D1B5E-92A6-4F34-A6A0-31842CB6995C}"/>
                </a:ext>
              </a:extLst>
            </p:cNvPr>
            <p:cNvPicPr>
              <a:picLocks noChangeAspect="1"/>
            </p:cNvPicPr>
            <p:nvPr/>
          </p:nvPicPr>
          <p:blipFill>
            <a:blip r:embed="rId10"/>
            <a:stretch>
              <a:fillRect/>
            </a:stretch>
          </p:blipFill>
          <p:spPr>
            <a:xfrm>
              <a:off x="5062530" y="2584206"/>
              <a:ext cx="1614600" cy="1444800"/>
            </a:xfrm>
            <a:prstGeom prst="rect">
              <a:avLst/>
            </a:prstGeom>
          </p:spPr>
        </p:pic>
        <p:pic>
          <p:nvPicPr>
            <p:cNvPr id="3" name="Picture 2">
              <a:extLst>
                <a:ext uri="{FF2B5EF4-FFF2-40B4-BE49-F238E27FC236}">
                  <a16:creationId xmlns:a16="http://schemas.microsoft.com/office/drawing/2014/main" id="{801A6842-9E67-47BD-A600-4A80DFFB6D72}"/>
                </a:ext>
              </a:extLst>
            </p:cNvPr>
            <p:cNvPicPr>
              <a:picLocks noChangeAspect="1"/>
            </p:cNvPicPr>
            <p:nvPr/>
          </p:nvPicPr>
          <p:blipFill>
            <a:blip r:embed="rId11"/>
            <a:stretch>
              <a:fillRect/>
            </a:stretch>
          </p:blipFill>
          <p:spPr>
            <a:xfrm>
              <a:off x="3118424" y="3855902"/>
              <a:ext cx="2780700" cy="1388800"/>
            </a:xfrm>
            <a:prstGeom prst="rect">
              <a:avLst/>
            </a:prstGeom>
          </p:spPr>
        </p:pic>
      </p:grpSp>
      <p:pic>
        <p:nvPicPr>
          <p:cNvPr id="7" name="Picture 6">
            <a:extLst>
              <a:ext uri="{FF2B5EF4-FFF2-40B4-BE49-F238E27FC236}">
                <a16:creationId xmlns:a16="http://schemas.microsoft.com/office/drawing/2014/main" id="{A499F9C3-39FB-45B4-9CFF-2948E41914A4}"/>
              </a:ext>
            </a:extLst>
          </p:cNvPr>
          <p:cNvPicPr>
            <a:picLocks noChangeAspect="1"/>
          </p:cNvPicPr>
          <p:nvPr/>
        </p:nvPicPr>
        <p:blipFill>
          <a:blip r:embed="rId12"/>
          <a:stretch>
            <a:fillRect/>
          </a:stretch>
        </p:blipFill>
        <p:spPr>
          <a:xfrm>
            <a:off x="5065541" y="3084599"/>
            <a:ext cx="134550" cy="257600"/>
          </a:xfrm>
          <a:prstGeom prst="rect">
            <a:avLst/>
          </a:prstGeom>
        </p:spPr>
      </p:pic>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3005078"/>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1514548"/>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436934" y="4221088"/>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2470" y="4221088"/>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2994</Words>
  <Application>Microsoft Office PowerPoint</Application>
  <PresentationFormat>On-screen Show (4:3)</PresentationFormat>
  <Paragraphs>615</Paragraphs>
  <Slides>46</Slides>
  <Notes>46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616</cp:revision>
  <dcterms:created xsi:type="dcterms:W3CDTF">2010-09-08T11:07:37Z</dcterms:created>
  <dcterms:modified xsi:type="dcterms:W3CDTF">2018-06-30T14:47:18Z</dcterms:modified>
</cp:coreProperties>
</file>